
<file path=[Content_Types].xml><?xml version="1.0" encoding="utf-8"?>
<Types xmlns="http://schemas.openxmlformats.org/package/2006/content-types">
  <Default Extension="png" ContentType="image/png"/>
  <Default Extension="jpg&amp;ehk=54Sgy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9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4" r:id="rId6"/>
    <p:sldId id="268" r:id="rId7"/>
    <p:sldId id="261" r:id="rId8"/>
    <p:sldId id="262" r:id="rId9"/>
    <p:sldId id="265" r:id="rId10"/>
    <p:sldId id="266" r:id="rId11"/>
    <p:sldId id="263" r:id="rId12"/>
    <p:sldId id="267" r:id="rId13"/>
    <p:sldId id="269" r:id="rId14"/>
  </p:sldIdLst>
  <p:sldSz cx="12192000" cy="6858000"/>
  <p:notesSz cx="7086600" cy="9372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6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5280C4F4-4BCC-46C3-8048-F42A3CD883FC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71575"/>
            <a:ext cx="5626100" cy="3163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510564"/>
            <a:ext cx="5669280" cy="3690461"/>
          </a:xfrm>
          <a:prstGeom prst="rect">
            <a:avLst/>
          </a:prstGeom>
        </p:spPr>
        <p:txBody>
          <a:bodyPr vert="horz" lIns="94046" tIns="47023" rIns="94046" bIns="4702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D441096E-5DF2-402F-B12A-AC6296C5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4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03263"/>
            <a:ext cx="6248400" cy="3514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</p:spPr>
        <p:txBody>
          <a:bodyPr lIns="94031" tIns="94031" rIns="94031" bIns="940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326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95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327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883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539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2533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3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463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86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7026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90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83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80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7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7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24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99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64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44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&amp;ehk=54Sgy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2017 Pantry Client Survey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sz="3600" dirty="0"/>
              <a:t>Montgomery County, PA </a:t>
            </a:r>
          </a:p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Funded by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HealthSpark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Foundation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12617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89" y="827109"/>
            <a:ext cx="8596668" cy="807076"/>
          </a:xfrm>
        </p:spPr>
        <p:txBody>
          <a:bodyPr/>
          <a:lstStyle/>
          <a:p>
            <a:pPr algn="ctr"/>
            <a:r>
              <a:rPr lang="en-US" dirty="0"/>
              <a:t>Comparison of 3 years of survey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6129940"/>
              </p:ext>
            </p:extLst>
          </p:nvPr>
        </p:nvGraphicFramePr>
        <p:xfrm>
          <a:off x="502274" y="1481069"/>
          <a:ext cx="9234154" cy="4700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8045">
                  <a:extLst>
                    <a:ext uri="{9D8B030D-6E8A-4147-A177-3AD203B41FA5}">
                      <a16:colId xmlns:a16="http://schemas.microsoft.com/office/drawing/2014/main" xmlns="" val="790775793"/>
                    </a:ext>
                  </a:extLst>
                </a:gridCol>
                <a:gridCol w="2308045">
                  <a:extLst>
                    <a:ext uri="{9D8B030D-6E8A-4147-A177-3AD203B41FA5}">
                      <a16:colId xmlns:a16="http://schemas.microsoft.com/office/drawing/2014/main" xmlns="" val="2346032848"/>
                    </a:ext>
                  </a:extLst>
                </a:gridCol>
                <a:gridCol w="2309032">
                  <a:extLst>
                    <a:ext uri="{9D8B030D-6E8A-4147-A177-3AD203B41FA5}">
                      <a16:colId xmlns:a16="http://schemas.microsoft.com/office/drawing/2014/main" xmlns="" val="2282525957"/>
                    </a:ext>
                  </a:extLst>
                </a:gridCol>
                <a:gridCol w="2309032">
                  <a:extLst>
                    <a:ext uri="{9D8B030D-6E8A-4147-A177-3AD203B41FA5}">
                      <a16:colId xmlns:a16="http://schemas.microsoft.com/office/drawing/2014/main" xmlns="" val="4156267882"/>
                    </a:ext>
                  </a:extLst>
                </a:gridCol>
              </a:tblGrid>
              <a:tr h="7023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Surveys collected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2014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201         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2015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653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2017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1361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21865443"/>
                  </a:ext>
                </a:extLst>
              </a:tr>
              <a:tr h="2261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Female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66%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73%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68632080"/>
                  </a:ext>
                </a:extLst>
              </a:tr>
              <a:tr h="2261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Black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38%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27%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16665054"/>
                  </a:ext>
                </a:extLst>
              </a:tr>
              <a:tr h="2261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Hispanic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26054446"/>
                  </a:ext>
                </a:extLst>
              </a:tr>
              <a:tr h="2261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White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58%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62870195"/>
                  </a:ext>
                </a:extLst>
              </a:tr>
              <a:tr h="2261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Average Age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49.5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51.7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23858079"/>
                  </a:ext>
                </a:extLst>
              </a:tr>
              <a:tr h="2261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HS grad or (Tech ) +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62% 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61%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29593042"/>
                  </a:ext>
                </a:extLst>
              </a:tr>
              <a:tr h="2976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 or 4 yr college grad &gt;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11%  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31764916"/>
                  </a:ext>
                </a:extLst>
              </a:tr>
              <a:tr h="2261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Registered Voters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70%  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73%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58300547"/>
                  </a:ext>
                </a:extLst>
              </a:tr>
              <a:tr h="2261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Own Home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14%  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23%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41509318"/>
                  </a:ext>
                </a:extLst>
              </a:tr>
              <a:tr h="2261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Diabetes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28%  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9949910"/>
                  </a:ext>
                </a:extLst>
              </a:tr>
              <a:tr h="2261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HBP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73366115"/>
                  </a:ext>
                </a:extLst>
              </a:tr>
              <a:tr h="2261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Veterans HH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14%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81568775"/>
                  </a:ext>
                </a:extLst>
              </a:tr>
              <a:tr h="2961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With Pantry meet food needs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71%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54963190"/>
                  </a:ext>
                </a:extLst>
              </a:tr>
              <a:tr h="2261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SNAP receive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64%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64967925"/>
                  </a:ext>
                </a:extLst>
              </a:tr>
              <a:tr h="2261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Last 2 weeks or &lt;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51%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34492326"/>
                  </a:ext>
                </a:extLst>
              </a:tr>
              <a:tr h="4642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Individuals reporting they work full time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44 of 201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104 of 653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468 of 1361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8616863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75008" y="-105025"/>
            <a:ext cx="8028564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percent are based on number of responses on particular question and not on number of surveys collected.</a:t>
            </a:r>
            <a:r>
              <a:rPr lang="en-US" altLang="en-US" sz="1600" dirty="0"/>
              <a:t>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Percent is rounded off to the closest whole number.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567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Take-Aways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Clients were </a:t>
            </a:r>
            <a:r>
              <a:rPr lang="en-US" sz="2800" i="1" dirty="0"/>
              <a:t>very </a:t>
            </a:r>
            <a:r>
              <a:rPr lang="en-US" sz="2800" dirty="0"/>
              <a:t>willing to participate in survey</a:t>
            </a:r>
          </a:p>
          <a:p>
            <a:r>
              <a:rPr lang="en-US" sz="2800" dirty="0"/>
              <a:t>With pantries help, most clients are able to feed their families for the month</a:t>
            </a:r>
          </a:p>
          <a:p>
            <a:r>
              <a:rPr lang="en-US" sz="2800" dirty="0"/>
              <a:t>Clients are very satisfied with their pantries</a:t>
            </a:r>
          </a:p>
          <a:p>
            <a:r>
              <a:rPr lang="en-US" sz="2800" dirty="0"/>
              <a:t>Pantries are in a good position to provide, to advocate for and/or to lead clients to the resources they need to stabilize their situations.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4909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Reports from 2017 Survey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County Wide Report</a:t>
            </a:r>
          </a:p>
          <a:p>
            <a:r>
              <a:rPr lang="en-US" sz="2800" dirty="0"/>
              <a:t>3 Coalition Reports: Nutrition, Intercounty &amp; Advocates Against Hunger</a:t>
            </a:r>
          </a:p>
          <a:p>
            <a:r>
              <a:rPr lang="en-US" sz="2800" dirty="0"/>
              <a:t>Individual Pantry Reports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2644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57.6% White    72.7% Female   </a:t>
            </a:r>
            <a:br>
              <a:rPr lang="en-US" dirty="0"/>
            </a:br>
            <a:r>
              <a:rPr lang="en-US" dirty="0"/>
              <a:t>51.69 Average Age   </a:t>
            </a:r>
            <a:r>
              <a:rPr lang="en-US" sz="1800" dirty="0"/>
              <a:t>2017 survey</a:t>
            </a:r>
          </a:p>
        </p:txBody>
      </p:sp>
      <p:pic>
        <p:nvPicPr>
          <p:cNvPr id="4" name="Marie pantr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2855" y="2314497"/>
            <a:ext cx="6905625" cy="3881437"/>
          </a:xfrm>
        </p:spPr>
      </p:pic>
    </p:spTree>
    <p:extLst>
      <p:ext uri="{BB962C8B-B14F-4D97-AF65-F5344CB8AC3E}">
        <p14:creationId xmlns:p14="http://schemas.microsoft.com/office/powerpoint/2010/main" val="39682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 Prior Surveys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Survey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January &amp; February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4 pantries participated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201 client surveys collected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Norristown</a:t>
            </a:r>
          </a:p>
          <a:p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Survey 2015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975668" y="2737244"/>
            <a:ext cx="4185617" cy="330411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January &amp; February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8 pantries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653 client surveys collected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3 Norristown 5 outside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08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2017 Pantry Client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887609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March &amp; April 2017</a:t>
            </a:r>
          </a:p>
          <a:p>
            <a:pPr marL="0" indent="0">
              <a:buNone/>
            </a:pPr>
            <a:r>
              <a:rPr lang="en-US" sz="3600" dirty="0"/>
              <a:t>18 pantries participated </a:t>
            </a:r>
          </a:p>
          <a:p>
            <a:pPr marL="0" indent="0">
              <a:buNone/>
            </a:pPr>
            <a:r>
              <a:rPr lang="en-US" sz="3600" dirty="0"/>
              <a:t>Pantries from all over Montgomery County</a:t>
            </a:r>
          </a:p>
          <a:p>
            <a:pPr marL="0" indent="0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b="1" dirty="0"/>
              <a:t>1361 client surveys collected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474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8850" t="734" r="9493" b="123"/>
          <a:stretch/>
        </p:blipFill>
        <p:spPr>
          <a:xfrm>
            <a:off x="1191123" y="0"/>
            <a:ext cx="8058816" cy="6619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271" y="89835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2">
                    <a:lumMod val="75000"/>
                  </a:schemeClr>
                </a:solidFill>
              </a:rPr>
              <a:t>Woo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</a:rPr>
              <a:t>Hoo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</a:rPr>
              <a:t>   1361  !!!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2820" y="2398872"/>
            <a:ext cx="1930506" cy="2865906"/>
          </a:xfrm>
        </p:spPr>
      </p:pic>
    </p:spTree>
    <p:extLst>
      <p:ext uri="{BB962C8B-B14F-4D97-AF65-F5344CB8AC3E}">
        <p14:creationId xmlns:p14="http://schemas.microsoft.com/office/powerpoint/2010/main" val="238077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752" y="313900"/>
            <a:ext cx="8373250" cy="14330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Participating Pantries across Montgomery County &amp; their Coalitions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5928580"/>
              </p:ext>
            </p:extLst>
          </p:nvPr>
        </p:nvGraphicFramePr>
        <p:xfrm>
          <a:off x="677334" y="1930400"/>
          <a:ext cx="8596668" cy="45185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8101">
                  <a:extLst>
                    <a:ext uri="{9D8B030D-6E8A-4147-A177-3AD203B41FA5}">
                      <a16:colId xmlns:a16="http://schemas.microsoft.com/office/drawing/2014/main" xmlns="" val="2782368692"/>
                    </a:ext>
                  </a:extLst>
                </a:gridCol>
                <a:gridCol w="910235">
                  <a:extLst>
                    <a:ext uri="{9D8B030D-6E8A-4147-A177-3AD203B41FA5}">
                      <a16:colId xmlns:a16="http://schemas.microsoft.com/office/drawing/2014/main" xmlns="" val="944117983"/>
                    </a:ext>
                  </a:extLst>
                </a:gridCol>
                <a:gridCol w="1241230">
                  <a:extLst>
                    <a:ext uri="{9D8B030D-6E8A-4147-A177-3AD203B41FA5}">
                      <a16:colId xmlns:a16="http://schemas.microsoft.com/office/drawing/2014/main" xmlns="" val="1549856494"/>
                    </a:ext>
                  </a:extLst>
                </a:gridCol>
                <a:gridCol w="1187902">
                  <a:extLst>
                    <a:ext uri="{9D8B030D-6E8A-4147-A177-3AD203B41FA5}">
                      <a16:colId xmlns:a16="http://schemas.microsoft.com/office/drawing/2014/main" xmlns="" val="1941694975"/>
                    </a:ext>
                  </a:extLst>
                </a:gridCol>
                <a:gridCol w="1049988">
                  <a:extLst>
                    <a:ext uri="{9D8B030D-6E8A-4147-A177-3AD203B41FA5}">
                      <a16:colId xmlns:a16="http://schemas.microsoft.com/office/drawing/2014/main" xmlns="" val="3249783702"/>
                    </a:ext>
                  </a:extLst>
                </a:gridCol>
                <a:gridCol w="819212">
                  <a:extLst>
                    <a:ext uri="{9D8B030D-6E8A-4147-A177-3AD203B41FA5}">
                      <a16:colId xmlns:a16="http://schemas.microsoft.com/office/drawing/2014/main" xmlns="" val="1246020049"/>
                    </a:ext>
                  </a:extLst>
                </a:gridCol>
              </a:tblGrid>
              <a:tr h="3767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Pantry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Eastern Montco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InterCounty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Nutrition Coalition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Advocates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Main Line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2988163476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Ardmore Food Pantry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708380699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Boyertown Multi Services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1801488294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Catholic Social Services    Norristown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349524589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Seeds of Hope Chelten    Dresher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4176085061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Colonial Neighborhood Council Conshohocken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4025809288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Daily Bread  Community Food Pantry Schwenksville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2463989141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InterFaith Grace Lutheran Norristwon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3727186406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Hatfield Church of the Brethren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665530515"/>
                  </a:ext>
                </a:extLst>
              </a:tr>
              <a:tr h="2976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Keystone Opportunity Soudertown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4049085753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Manna  on Main Street Lansdale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1220569938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Narberth Community Food Bank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3646655305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Patrician Society  Norristown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2413421686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New Life Presbyterian  Glenside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1426627049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Pottstown Cluster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4192592983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Salvation Army Norristown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1479273204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Saint James Episcopal   Collegeville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4221086725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Open Door Ministry   Royersford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3428923978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Open Link   Pennsburg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4163158170"/>
                  </a:ext>
                </a:extLst>
              </a:tr>
              <a:tr h="4534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1958508316"/>
                  </a:ext>
                </a:extLst>
              </a:tr>
              <a:tr h="1883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Total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6" marR="64516" marT="0" marB="0"/>
                </a:tc>
                <a:extLst>
                  <a:ext uri="{0D108BD9-81ED-4DB2-BD59-A6C34878D82A}">
                    <a16:rowId xmlns:a16="http://schemas.microsoft.com/office/drawing/2014/main" xmlns="" val="1353946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9077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ape 72" descr="Map_of_Montgomery_County%2C_Pennsylvania_No_Tex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4882" y="8560"/>
            <a:ext cx="7573436" cy="66312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104867" y="704600"/>
            <a:ext cx="4997600" cy="561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Ardmore Food Pantry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Boyertown Multi Services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Catholic Social Services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Seeds of Hope Chelten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Colonial Neighborhood Council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Daily Bread Community Food Pantry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Interfaith at Grace Lutheran Church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Hatfield Church Of The Brethren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Keystone Opportunity Center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Manna On Main Street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Narberth Community Food Bank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Patrician Society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New Life Presbyterian Church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Pottstown Cluster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Salvation Army, Norristown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Saint James Episcopal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The Open Door Ministry</a:t>
            </a:r>
          </a:p>
          <a:p>
            <a:pPr marL="609585" indent="-397923">
              <a:spcAft>
                <a:spcPts val="800"/>
              </a:spcAft>
              <a:buSzPct val="100000"/>
              <a:buAutoNum type="arabicPeriod"/>
            </a:pPr>
            <a:r>
              <a:rPr lang="en" sz="1467" dirty="0">
                <a:latin typeface="Comic Sans MS"/>
                <a:ea typeface="Comic Sans MS"/>
                <a:cs typeface="Comic Sans MS"/>
                <a:sym typeface="Comic Sans MS"/>
              </a:rPr>
              <a:t>The Open Link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15600" y="-104600"/>
            <a:ext cx="11360800" cy="809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/>
              <a:t>Food Pantry Locations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8935592" y="5609772"/>
            <a:ext cx="313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5551834" y="1751477"/>
            <a:ext cx="320932" cy="251456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10248583" y="3760433"/>
            <a:ext cx="313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8842234" y="4320459"/>
            <a:ext cx="313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8763673" y="4867093"/>
            <a:ext cx="313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7192246" y="2983090"/>
            <a:ext cx="313600" cy="28911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8249018" y="4339250"/>
            <a:ext cx="313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9126683" y="2354567"/>
            <a:ext cx="313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8211883" y="1689333"/>
            <a:ext cx="313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8789592" y="2627884"/>
            <a:ext cx="459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9200592" y="5474667"/>
            <a:ext cx="459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8351816" y="4455767"/>
            <a:ext cx="459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9945783" y="4339250"/>
            <a:ext cx="459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5296449" y="2668167"/>
            <a:ext cx="459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8382634" y="4264756"/>
            <a:ext cx="459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7518725" y="3614177"/>
            <a:ext cx="459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6377867" y="3272200"/>
            <a:ext cx="459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6583649" y="526300"/>
            <a:ext cx="459600" cy="31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083166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530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The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16677"/>
            <a:ext cx="8596668" cy="46246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Clients who participated entered in a drawing for a $50 Gift card at most of the pantries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Pantry distributed surveys for a month in order to reach as many clients as possible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Anonymous &amp; Voluntary for clients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Survey also available in Spanish and Arabic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Several pantries used student volunteers to assist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Aimed for 20% of client participation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9608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1318"/>
          </a:xfrm>
        </p:spPr>
        <p:txBody>
          <a:bodyPr/>
          <a:lstStyle/>
          <a:p>
            <a:pPr algn="ctr"/>
            <a:r>
              <a:rPr lang="en-US" dirty="0"/>
              <a:t>Initial Findings from County Wide Stats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390918"/>
            <a:ext cx="9548491" cy="50356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Average age is 52</a:t>
            </a:r>
          </a:p>
          <a:p>
            <a:r>
              <a:rPr lang="en-US" dirty="0"/>
              <a:t>73% Female</a:t>
            </a:r>
          </a:p>
          <a:p>
            <a:r>
              <a:rPr lang="en-US" dirty="0"/>
              <a:t>58% White        27% Black or African American            6% Hispanic or Latino</a:t>
            </a:r>
          </a:p>
          <a:p>
            <a:r>
              <a:rPr lang="en-US" dirty="0"/>
              <a:t>47% High School Diploma   15% Tech or Vocational    30% have 2 or 4 college degree</a:t>
            </a:r>
          </a:p>
          <a:p>
            <a:r>
              <a:rPr lang="en-US" dirty="0"/>
              <a:t>468 people answered they work full-time</a:t>
            </a:r>
          </a:p>
          <a:p>
            <a:r>
              <a:rPr lang="en-US" dirty="0"/>
              <a:t>55% receive SNAP</a:t>
            </a:r>
          </a:p>
          <a:p>
            <a:r>
              <a:rPr lang="en-US" dirty="0"/>
              <a:t>60% of those who receive SNAP say it lasts 2 weeks or less</a:t>
            </a:r>
          </a:p>
          <a:p>
            <a:r>
              <a:rPr lang="en-US" dirty="0"/>
              <a:t>177 people responded not on SNAP but interested in help to apply (348 said no thanks)</a:t>
            </a:r>
          </a:p>
          <a:p>
            <a:r>
              <a:rPr lang="en-US" dirty="0"/>
              <a:t>73% are registered voters</a:t>
            </a:r>
          </a:p>
          <a:p>
            <a:r>
              <a:rPr lang="en-US" dirty="0"/>
              <a:t>93% rated the pantry Very Good or Good    80% said Very Good or Good at serving dietary needs   </a:t>
            </a:r>
          </a:p>
          <a:p>
            <a:r>
              <a:rPr lang="en-US" dirty="0"/>
              <a:t>72% use only this pantry  23% use 2 pantries</a:t>
            </a:r>
          </a:p>
          <a:p>
            <a:r>
              <a:rPr lang="en-US" dirty="0"/>
              <a:t>80% said with pantry, they are  able to take care of monthly food need 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063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9955"/>
          </a:xfrm>
        </p:spPr>
        <p:txBody>
          <a:bodyPr/>
          <a:lstStyle/>
          <a:p>
            <a:pPr algn="ctr"/>
            <a:r>
              <a:rPr lang="en-US" dirty="0"/>
              <a:t>Areas of Instability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5744" y="1267855"/>
            <a:ext cx="4185623" cy="576262"/>
          </a:xfrm>
        </p:spPr>
        <p:txBody>
          <a:bodyPr/>
          <a:lstStyle/>
          <a:p>
            <a:pPr algn="ctr"/>
            <a:r>
              <a:rPr lang="en-US" dirty="0"/>
              <a:t>Housing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75744" y="2087810"/>
            <a:ext cx="4185623" cy="376180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Of 458 responses that “in last year”</a:t>
            </a:r>
          </a:p>
          <a:p>
            <a:r>
              <a:rPr lang="en-US" dirty="0"/>
              <a:t>24% moved to find work</a:t>
            </a:r>
          </a:p>
          <a:p>
            <a:r>
              <a:rPr lang="en-US" dirty="0"/>
              <a:t>44% moved to find affordable housing</a:t>
            </a:r>
          </a:p>
          <a:p>
            <a:r>
              <a:rPr lang="en-US" dirty="0"/>
              <a:t>19% evicted or received eviction notice</a:t>
            </a:r>
          </a:p>
          <a:p>
            <a:r>
              <a:rPr lang="en-US" dirty="0"/>
              <a:t>7% put home up for sale because could not afford mortgage</a:t>
            </a:r>
          </a:p>
          <a:p>
            <a:r>
              <a:rPr lang="en-US" dirty="0"/>
              <a:t>6% lost home due to foreclosure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88384" y="1429555"/>
            <a:ext cx="4185618" cy="414562"/>
          </a:xfrm>
        </p:spPr>
        <p:txBody>
          <a:bodyPr/>
          <a:lstStyle/>
          <a:p>
            <a:pPr algn="ctr"/>
            <a:r>
              <a:rPr lang="en-US" dirty="0"/>
              <a:t>Health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088384" y="2087811"/>
            <a:ext cx="4185617" cy="3953552"/>
          </a:xfrm>
        </p:spPr>
        <p:txBody>
          <a:bodyPr/>
          <a:lstStyle/>
          <a:p>
            <a:r>
              <a:rPr lang="en-US" dirty="0"/>
              <a:t>429 Adults without Health Insurance</a:t>
            </a:r>
          </a:p>
          <a:p>
            <a:r>
              <a:rPr lang="en-US" dirty="0"/>
              <a:t>274 people, due to cost -put off filling a prescription</a:t>
            </a:r>
          </a:p>
          <a:p>
            <a:r>
              <a:rPr lang="en-US" dirty="0"/>
              <a:t>334 people, due to cost -put off going to doctor</a:t>
            </a:r>
          </a:p>
          <a:p>
            <a:r>
              <a:rPr lang="en-US" dirty="0"/>
              <a:t>535 people, due to cost -put off going to dentist</a:t>
            </a:r>
          </a:p>
          <a:p>
            <a:r>
              <a:rPr lang="en-US" dirty="0"/>
              <a:t>633 people -High Blood Pressure</a:t>
            </a:r>
          </a:p>
          <a:p>
            <a:r>
              <a:rPr lang="en-US" dirty="0"/>
              <a:t>519 people -overweight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03352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10646</TotalTime>
  <Words>799</Words>
  <Application>Microsoft Office PowerPoint</Application>
  <PresentationFormat>Widescreen</PresentationFormat>
  <Paragraphs>312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Comic Sans MS</vt:lpstr>
      <vt:lpstr>Open Sans</vt:lpstr>
      <vt:lpstr>Times New Roman</vt:lpstr>
      <vt:lpstr>Trebuchet MS</vt:lpstr>
      <vt:lpstr>Wingdings</vt:lpstr>
      <vt:lpstr>Wingdings 3</vt:lpstr>
      <vt:lpstr>Facet</vt:lpstr>
      <vt:lpstr>             2017 Pantry Client Survey </vt:lpstr>
      <vt:lpstr>2 Prior Surveys</vt:lpstr>
      <vt:lpstr>2017 Pantry Client Survey</vt:lpstr>
      <vt:lpstr>Woo Hoo   1361  !!!</vt:lpstr>
      <vt:lpstr>Participating Pantries across Montgomery County &amp; their Coalitions</vt:lpstr>
      <vt:lpstr>Food Pantry Locations</vt:lpstr>
      <vt:lpstr>The Process</vt:lpstr>
      <vt:lpstr>Initial Findings from County Wide Stats</vt:lpstr>
      <vt:lpstr>Areas of Instability</vt:lpstr>
      <vt:lpstr>Comparison of 3 years of survey</vt:lpstr>
      <vt:lpstr>Take-Aways</vt:lpstr>
      <vt:lpstr>Reports from 2017 Survey</vt:lpstr>
      <vt:lpstr>57.6% White    72.7% Female    51.69 Average Age   2017 survey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Pantry Client Survey</dc:title>
  <dc:creator>Liz Peteraf</dc:creator>
  <cp:lastModifiedBy>Sean Breslin</cp:lastModifiedBy>
  <cp:revision>20</cp:revision>
  <cp:lastPrinted>2017-05-11T11:05:10Z</cp:lastPrinted>
  <dcterms:created xsi:type="dcterms:W3CDTF">2017-05-05T22:07:27Z</dcterms:created>
  <dcterms:modified xsi:type="dcterms:W3CDTF">2017-05-19T18:04:38Z</dcterms:modified>
</cp:coreProperties>
</file>